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7"/>
  </p:notesMasterIdLst>
  <p:handoutMasterIdLst>
    <p:handoutMasterId r:id="rId38"/>
  </p:handoutMasterIdLst>
  <p:sldIdLst>
    <p:sldId id="356" r:id="rId2"/>
    <p:sldId id="357" r:id="rId3"/>
    <p:sldId id="303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260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289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1" autoAdjust="0"/>
    <p:restoredTop sz="86203" autoAdjust="0"/>
  </p:normalViewPr>
  <p:slideViewPr>
    <p:cSldViewPr>
      <p:cViewPr>
        <p:scale>
          <a:sx n="75" d="100"/>
          <a:sy n="75" d="100"/>
        </p:scale>
        <p:origin x="-266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47C468AD-468F-4758-B266-524507E1C92A}" type="datetimeFigureOut">
              <a:rPr lang="en-GB" smtClean="0"/>
              <a:pPr/>
              <a:t>30/11/2012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6C6A5CCB-E795-4EE4-9BCC-71A887D645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63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0F4B-0125-48EF-AE3F-13FDF3EAF7F0}" type="datetimeFigureOut">
              <a:rPr lang="en-GB" smtClean="0"/>
              <a:t>30/11/2012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B3AE6-B9AC-4D24-A8B6-620160539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2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>
                <a:solidFill>
                  <a:srgbClr val="0070C0"/>
                </a:solidFill>
              </a:rPr>
              <a:t>Revised v0.6 </a:t>
            </a:r>
          </a:p>
          <a:p>
            <a:r>
              <a:rPr lang="en-GB" sz="1200" b="1" dirty="0" smtClean="0">
                <a:solidFill>
                  <a:srgbClr val="0070C0"/>
                </a:solidFill>
              </a:rPr>
              <a:t>29-02-12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3AE6-B9AC-4D24-A8B6-620160539B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5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5" descr="111004_EU-OSHA_Esener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6" name="Bild 4" descr="111004_EU-OSHA_PPT_EU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543" y="5908675"/>
            <a:ext cx="474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1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0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Esener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pic>
        <p:nvPicPr>
          <p:cNvPr id="13" name="Bild 4" descr="111004_EU-OSHA_PPT_EU 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543" y="5908675"/>
            <a:ext cx="474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61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5" descr="111004_EU-OSHA_Esener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6" name="Bild 4" descr="111004_EU-OSHA_PPT_EU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543" y="5908675"/>
            <a:ext cx="474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2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5" descr="111004_EU-OSHA_Esener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6" name="Bild 4" descr="111004_EU-OSHA_PPT_EU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543" y="5908675"/>
            <a:ext cx="474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8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8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2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49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0" descr="111004_EU-OSHA_Esener_PPT_inner slid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Bild 3" descr="111004_EU-OSHA_PPT_Corporate logo_inner slide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913" y="6273800"/>
            <a:ext cx="946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9"/>
          <p:cNvSpPr txBox="1">
            <a:spLocks/>
          </p:cNvSpPr>
          <p:nvPr/>
        </p:nvSpPr>
        <p:spPr>
          <a:xfrm>
            <a:off x="8534024" y="6506215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en-GB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68538" y="6477000"/>
            <a:ext cx="58308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noProof="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http://osha.europa.eu</a:t>
            </a:r>
            <a:endParaRPr lang="en-GB" sz="900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249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412776"/>
            <a:ext cx="8226456" cy="1913680"/>
          </a:xfrm>
        </p:spPr>
        <p:txBody>
          <a:bodyPr/>
          <a:lstStyle/>
          <a:p>
            <a:r>
              <a:rPr lang="en-GB" dirty="0"/>
              <a:t>Scenarios on New and Emerging Risks to </a:t>
            </a:r>
            <a:r>
              <a:rPr lang="en-GB" dirty="0" smtClean="0"/>
              <a:t>Occupational  </a:t>
            </a:r>
            <a:r>
              <a:rPr lang="en-GB" dirty="0"/>
              <a:t>Safety and Health Associated with </a:t>
            </a:r>
            <a:r>
              <a:rPr lang="en-GB" dirty="0" smtClean="0"/>
              <a:t>New </a:t>
            </a:r>
            <a:r>
              <a:rPr lang="en-GB" dirty="0"/>
              <a:t>Technologies in Green Jobs by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744056"/>
            <a:ext cx="7214400" cy="1269120"/>
          </a:xfrm>
        </p:spPr>
        <p:txBody>
          <a:bodyPr/>
          <a:lstStyle/>
          <a:p>
            <a:r>
              <a:rPr lang="en-GB" i="1" dirty="0"/>
              <a:t>GRAPHIC </a:t>
            </a:r>
            <a:r>
              <a:rPr lang="en-GB" i="1" dirty="0" smtClean="0"/>
              <a:t>VISUALIZATIONS (</a:t>
            </a:r>
            <a:r>
              <a:rPr lang="en-GB" i="1" dirty="0" smtClean="0">
                <a:solidFill>
                  <a:srgbClr val="FF0000"/>
                </a:solidFill>
              </a:rPr>
              <a:t>by Joe </a:t>
            </a:r>
            <a:r>
              <a:rPr lang="en-GB" i="1" dirty="0" err="1" smtClean="0">
                <a:solidFill>
                  <a:srgbClr val="FF0000"/>
                </a:solidFill>
              </a:rPr>
              <a:t>Ravetz</a:t>
            </a:r>
            <a:r>
              <a:rPr lang="en-GB" i="1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0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755650" y="1052513"/>
            <a:ext cx="42483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Our automated waste recovery extraction and intelligent re-use technology is the best available...</a:t>
            </a:r>
            <a:endParaRPr lang="en-GB" dirty="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995738" y="5385990"/>
            <a:ext cx="41046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But how do we know if new kinds of hazardous waste are getting into new kinds of places ??? </a:t>
            </a:r>
            <a:endParaRPr lang="en-GB"/>
          </a:p>
        </p:txBody>
      </p:sp>
      <p:pic>
        <p:nvPicPr>
          <p:cNvPr id="103429" name="Picture 6" descr="img0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7892441" cy="309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‘WIN-WIN’ – waste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6" descr="img0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90" y="1196182"/>
            <a:ext cx="392564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3348334" y="1196752"/>
            <a:ext cx="39599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Well  - according to the diagnostics, there should be no problem. The automatic risk assessment shows 99.99% safe... 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But </a:t>
            </a:r>
            <a:r>
              <a:rPr lang="en-GB" dirty="0">
                <a:latin typeface="Comic Sans MS" pitchFamily="66" charset="0"/>
              </a:rPr>
              <a:t>something isn’t right ...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 rot="21146800">
            <a:off x="7832066" y="241665"/>
            <a:ext cx="984406" cy="3648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‘WIN-WIN’ – bio-energy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843314" y="3212976"/>
            <a:ext cx="38163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Comic Sans MS" pitchFamily="66" charset="0"/>
              </a:rPr>
              <a:t>So .... Have you thought about –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Shortage of skilled labour-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Non-zeroed instruments -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Outsourced consultants –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New maintenance schedule –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Out-of-date specifications -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Cost-cutting management –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Obsolete safety &amp; health regulations .... 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Unknown unknowns ????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‘WIN-WIN’ – energy-systems</a:t>
            </a:r>
            <a:endParaRPr lang="en-GB" dirty="0"/>
          </a:p>
        </p:txBody>
      </p:sp>
      <p:pic>
        <p:nvPicPr>
          <p:cNvPr id="11" name="Picture 8" descr="img0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557338"/>
            <a:ext cx="6408737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4213" y="908050"/>
            <a:ext cx="269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Larger scale wind turbine arrays  seem to be everywhere</a:t>
            </a:r>
            <a:endParaRPr lang="en-GB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9750" y="4941888"/>
            <a:ext cx="2339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Homes combine hi-tech systems with natural cycles and materials </a:t>
            </a:r>
            <a:endParaRPr lang="en-GB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11863" y="1268413"/>
            <a:ext cx="2555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Large efficient generators and storage are part of a diversified energy mix</a:t>
            </a:r>
            <a:endParaRPr lang="en-GB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348038" y="5516563"/>
            <a:ext cx="3486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Smart grid solutions optimize supply / demand, flows and capacities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" descr="img04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187450" y="2924175"/>
            <a:ext cx="73453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Rectangle 8"/>
          <p:cNvSpPr>
            <a:spLocks noChangeArrowheads="1"/>
          </p:cNvSpPr>
          <p:nvPr/>
        </p:nvSpPr>
        <p:spPr bwMode="auto">
          <a:xfrm>
            <a:off x="1403648" y="1844675"/>
            <a:ext cx="3095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Do you think this new “platoon” technology is going to be totally safe ?? </a:t>
            </a:r>
            <a:endParaRPr lang="en-GB" dirty="0"/>
          </a:p>
        </p:txBody>
      </p:sp>
      <p:sp>
        <p:nvSpPr>
          <p:cNvPr id="106501" name="Rectangle 9"/>
          <p:cNvSpPr>
            <a:spLocks noChangeArrowheads="1"/>
          </p:cNvSpPr>
          <p:nvPr/>
        </p:nvSpPr>
        <p:spPr bwMode="auto">
          <a:xfrm>
            <a:off x="5282523" y="2060848"/>
            <a:ext cx="2736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How safe is safe ?? ... At least I can catch up on my e-mails whenever I want  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‘WIN-WIN’ – transport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 WORLD’ scenario </a:t>
            </a:r>
            <a:endParaRPr lang="en-GB" dirty="0"/>
          </a:p>
        </p:txBody>
      </p:sp>
      <p:pic>
        <p:nvPicPr>
          <p:cNvPr id="7" name="Picture 6" descr="Copyrighted_Image_Reuse_Prohibited_1282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692" y="1628800"/>
            <a:ext cx="9144000" cy="199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 WORLD’ - context</a:t>
            </a:r>
            <a:endParaRPr lang="en-GB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8" name="Picture 17" descr="img0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52736"/>
            <a:ext cx="3313113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012160" y="1700808"/>
            <a:ext cx="1800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Heading for the sky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6100" y="3092523"/>
            <a:ext cx="14398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Negative outlook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1472" y="4159051"/>
            <a:ext cx="21129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Only where profitable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4463" y="5075212"/>
            <a:ext cx="21113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Hi-tech business is booming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47664" y="1700808"/>
            <a:ext cx="1944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Economic growth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9632" y="3068960"/>
            <a:ext cx="1944688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Green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values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5616" y="4005064"/>
            <a:ext cx="19446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Green innovation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1600" y="5229200"/>
            <a:ext cx="17748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Other innovation</a:t>
            </a: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6" descr="img0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7690" y="4149055"/>
            <a:ext cx="508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15" descr="img0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3159" y="1196975"/>
            <a:ext cx="27082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19898" y="5601295"/>
            <a:ext cx="3384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“Give </a:t>
            </a:r>
            <a:r>
              <a:rPr lang="en-GB" sz="2000" i="1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us a job – we can work for less than that”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365104"/>
            <a:ext cx="20874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“There’s </a:t>
            </a:r>
            <a:r>
              <a:rPr lang="en-GB" sz="2000" i="1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a lot of mobile cheap labour looking for work around here”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1561" y="981075"/>
            <a:ext cx="7416821" cy="3384550"/>
            <a:chOff x="1331486" y="1412776"/>
            <a:chExt cx="5671843" cy="2588052"/>
          </a:xfrm>
        </p:grpSpPr>
        <p:sp>
          <p:nvSpPr>
            <p:cNvPr id="5" name="TextBox 4"/>
            <p:cNvSpPr txBox="1"/>
            <p:nvPr/>
          </p:nvSpPr>
          <p:spPr>
            <a:xfrm>
              <a:off x="1331486" y="1797945"/>
              <a:ext cx="2033378" cy="3059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Regulation - light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64055" y="3459425"/>
              <a:ext cx="1655901" cy="5414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Ecology &amp; ethics - low priority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17049" y="1412776"/>
              <a:ext cx="1655901" cy="3059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1962" y="1577697"/>
              <a:ext cx="1766036" cy="5412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Market pressures – very strong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6817" y="2813626"/>
              <a:ext cx="1655901" cy="776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Labour – pressure of unemployment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47428" y="2658246"/>
              <a:ext cx="1655901" cy="10123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Business structures – short term &amp;  profit-driven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‘BONUS-WORLD’ - enterprise systems</a:t>
            </a:r>
            <a:endParaRPr lang="en-GB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0" descr="img0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21088"/>
            <a:ext cx="223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18" descr="img0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941139"/>
            <a:ext cx="3192463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17" descr="img0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908050"/>
            <a:ext cx="20161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8313" y="1341438"/>
            <a:ext cx="23034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“Drilling at 4000m is easy... no-one can see anything, so you just get on with it”</a:t>
            </a: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4009752"/>
            <a:ext cx="1871663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“We’re 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freezing in here... Would love to invest in efficiency but that would reduce this year’s profits</a:t>
            </a: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6056" y="3010718"/>
            <a:ext cx="33115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“You 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seem to have good job satisfaction… it also pays for the new sports car”</a:t>
            </a: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3717032"/>
            <a:ext cx="17287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“They 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call this the graveyard shift -  7pm to 7am ...  lucky we’re allowed to go to the toilet at midnight”</a:t>
            </a: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12650" name="Picture 19" descr="img04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005064"/>
            <a:ext cx="23034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‘BONUS-WORLD’ – human systems</a:t>
            </a:r>
            <a:endParaRPr lang="en-GB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8" descr="img0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804" y="333374"/>
            <a:ext cx="21605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63688" y="1484784"/>
            <a:ext cx="3424595" cy="4347775"/>
            <a:chOff x="2609909" y="1481805"/>
            <a:chExt cx="2365708" cy="3003371"/>
          </a:xfrm>
        </p:grpSpPr>
        <p:sp>
          <p:nvSpPr>
            <p:cNvPr id="113669" name="TextBox 4"/>
            <p:cNvSpPr txBox="1">
              <a:spLocks noChangeArrowheads="1"/>
            </p:cNvSpPr>
            <p:nvPr/>
          </p:nvSpPr>
          <p:spPr bwMode="auto">
            <a:xfrm>
              <a:off x="2609909" y="1481805"/>
              <a:ext cx="2067532" cy="1126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latin typeface="Comic Sans MS" pitchFamily="66" charset="0"/>
                </a:rPr>
                <a:t>… relaxed planning rules allow large energy companies to put turbines on apartment blocks...</a:t>
              </a:r>
            </a:p>
          </p:txBody>
        </p:sp>
        <p:sp>
          <p:nvSpPr>
            <p:cNvPr id="113670" name="TextBox 5"/>
            <p:cNvSpPr txBox="1">
              <a:spLocks noChangeArrowheads="1"/>
            </p:cNvSpPr>
            <p:nvPr/>
          </p:nvSpPr>
          <p:spPr bwMode="auto">
            <a:xfrm>
              <a:off x="2886409" y="3570966"/>
              <a:ext cx="2089208" cy="914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latin typeface="Comic Sans MS" pitchFamily="66" charset="0"/>
                </a:rPr>
                <a:t>Think about the profit we will make with these… they could not be more cost effective.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‘BONUS-WORLD’ – wind energy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6" descr="img0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420888"/>
            <a:ext cx="4333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TextBox 3"/>
          <p:cNvSpPr txBox="1">
            <a:spLocks noChangeArrowheads="1"/>
          </p:cNvSpPr>
          <p:nvPr/>
        </p:nvSpPr>
        <p:spPr bwMode="auto">
          <a:xfrm>
            <a:off x="779463" y="1216025"/>
            <a:ext cx="28495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Hey, this tube of sealant says “extremely toxic and hazardous”... So why are we not using a safer one ??</a:t>
            </a:r>
          </a:p>
        </p:txBody>
      </p:sp>
      <p:sp>
        <p:nvSpPr>
          <p:cNvPr id="114693" name="TextBox 4"/>
          <p:cNvSpPr txBox="1">
            <a:spLocks noChangeArrowheads="1"/>
          </p:cNvSpPr>
          <p:nvPr/>
        </p:nvSpPr>
        <p:spPr bwMode="auto">
          <a:xfrm>
            <a:off x="6026664" y="3200221"/>
            <a:ext cx="2048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You better keep quiet if you want to keep your bonus...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‘BONUS-WORLD’ – construction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Scenarios</a:t>
            </a:r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91680" y="1520848"/>
            <a:ext cx="5706176" cy="7920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‘WIN –WIN’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691680" y="2852936"/>
            <a:ext cx="5706176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‘BONUS WORLD’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691680" y="4221088"/>
            <a:ext cx="5706176" cy="79208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‘DEEP GREEN’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2" descr="img0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144588"/>
            <a:ext cx="46148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Box 4"/>
          <p:cNvSpPr txBox="1">
            <a:spLocks noChangeArrowheads="1"/>
          </p:cNvSpPr>
          <p:nvPr/>
        </p:nvSpPr>
        <p:spPr bwMode="auto">
          <a:xfrm>
            <a:off x="250825" y="2062163"/>
            <a:ext cx="2089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“Hello - how may I help you??” </a:t>
            </a:r>
          </a:p>
        </p:txBody>
      </p:sp>
      <p:sp>
        <p:nvSpPr>
          <p:cNvPr id="115717" name="Rectangle 6"/>
          <p:cNvSpPr>
            <a:spLocks noChangeArrowheads="1"/>
          </p:cNvSpPr>
          <p:nvPr/>
        </p:nvSpPr>
        <p:spPr bwMode="auto">
          <a:xfrm>
            <a:off x="179388" y="2924175"/>
            <a:ext cx="21431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i="1">
                <a:latin typeface="Comic Sans MS" pitchFamily="66" charset="0"/>
              </a:rPr>
              <a:t>(....I used to work just in retail... Now I am expected to be a manufacturer as well.  I just press the buttons and hope it is OK! )</a:t>
            </a:r>
          </a:p>
        </p:txBody>
      </p:sp>
      <p:sp>
        <p:nvSpPr>
          <p:cNvPr id="115718" name="TextBox 3"/>
          <p:cNvSpPr txBox="1">
            <a:spLocks noChangeArrowheads="1"/>
          </p:cNvSpPr>
          <p:nvPr/>
        </p:nvSpPr>
        <p:spPr bwMode="auto">
          <a:xfrm>
            <a:off x="6840538" y="3500438"/>
            <a:ext cx="17637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I’ll have a Zpad4.2 ... </a:t>
            </a:r>
          </a:p>
          <a:p>
            <a:pPr algn="ctr"/>
            <a:r>
              <a:rPr lang="en-GB">
                <a:latin typeface="Comic Sans MS" pitchFamily="66" charset="0"/>
              </a:rPr>
              <a:t>in lime green and purple ... and a cup of coffee while I wait please</a:t>
            </a:r>
          </a:p>
        </p:txBody>
      </p:sp>
      <p:sp>
        <p:nvSpPr>
          <p:cNvPr id="12" name="Rectangle 11"/>
          <p:cNvSpPr/>
          <p:nvPr/>
        </p:nvSpPr>
        <p:spPr>
          <a:xfrm rot="184556">
            <a:off x="3032815" y="1483199"/>
            <a:ext cx="3691810" cy="1776022"/>
          </a:xfrm>
          <a:prstGeom prst="rect">
            <a:avLst/>
          </a:prstGeom>
        </p:spPr>
        <p:txBody>
          <a:bodyPr>
            <a:prstTxWarp prst="textFadeRight">
              <a:avLst>
                <a:gd name="adj" fmla="val 19778"/>
              </a:avLst>
            </a:prstTxWarp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  <a:latin typeface="Comic Sans MS" pitchFamily="66" charset="0"/>
              </a:rPr>
              <a:t>New </a:t>
            </a:r>
            <a:r>
              <a:rPr lang="en-GB" sz="3200" b="1" dirty="0" err="1">
                <a:solidFill>
                  <a:srgbClr val="FF0000"/>
                </a:solidFill>
                <a:latin typeface="Comic Sans MS" pitchFamily="66" charset="0"/>
              </a:rPr>
              <a:t>Zpad</a:t>
            </a:r>
            <a:r>
              <a:rPr lang="en-GB" sz="3200" b="1" dirty="0">
                <a:solidFill>
                  <a:srgbClr val="FF0000"/>
                </a:solidFill>
                <a:latin typeface="Comic Sans MS" pitchFamily="66" charset="0"/>
              </a:rPr>
              <a:t> v4.2 </a:t>
            </a:r>
          </a:p>
          <a:p>
            <a:pPr algn="ctr">
              <a:defRPr/>
            </a:pPr>
            <a:endParaRPr lang="en-GB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rgbClr val="7030A0"/>
                </a:solidFill>
                <a:latin typeface="Comic Sans MS" pitchFamily="66" charset="0"/>
              </a:rPr>
              <a:t>CUSTOM </a:t>
            </a:r>
            <a:r>
              <a:rPr lang="en-GB" sz="1400" dirty="0" smtClean="0">
                <a:solidFill>
                  <a:srgbClr val="7030A0"/>
                </a:solidFill>
                <a:latin typeface="Comic Sans MS" pitchFamily="66" charset="0"/>
              </a:rPr>
              <a:t>3D-PRINTED </a:t>
            </a:r>
            <a:r>
              <a:rPr lang="en-GB" sz="1400" dirty="0">
                <a:solidFill>
                  <a:srgbClr val="7030A0"/>
                </a:solidFill>
                <a:latin typeface="Comic Sans MS" pitchFamily="66" charset="0"/>
              </a:rPr>
              <a:t>WHILE-U-WAIT</a:t>
            </a:r>
          </a:p>
          <a:p>
            <a:pPr algn="ctr">
              <a:defRPr/>
            </a:pPr>
            <a:endParaRPr lang="en-GB" dirty="0">
              <a:latin typeface="Comic Sans MS" pitchFamily="66" charset="0"/>
            </a:endParaRPr>
          </a:p>
          <a:p>
            <a:pPr algn="ctr">
              <a:defRPr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‘BONUS-WORLD’ – manufacturing</a:t>
            </a:r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5" descr="img0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875"/>
            <a:ext cx="3960813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TextBox 3"/>
          <p:cNvSpPr txBox="1">
            <a:spLocks noChangeArrowheads="1"/>
          </p:cNvSpPr>
          <p:nvPr/>
        </p:nvSpPr>
        <p:spPr bwMode="auto">
          <a:xfrm>
            <a:off x="5219700" y="2249487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So – any idea what’s in Silo number 2 today??</a:t>
            </a:r>
          </a:p>
        </p:txBody>
      </p:sp>
      <p:sp>
        <p:nvSpPr>
          <p:cNvPr id="116741" name="TextBox 4"/>
          <p:cNvSpPr txBox="1">
            <a:spLocks noChangeArrowheads="1"/>
          </p:cNvSpPr>
          <p:nvPr/>
        </p:nvSpPr>
        <p:spPr bwMode="auto">
          <a:xfrm>
            <a:off x="6084888" y="4077072"/>
            <a:ext cx="2136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No idea... But we got to get it out of here before the morning shift.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‘BONUS-WORLD’ – bio-energy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Users\mfhssjr2\Pictures\img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099" y="1628775"/>
            <a:ext cx="4073525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TextBox 3"/>
          <p:cNvSpPr txBox="1">
            <a:spLocks noChangeArrowheads="1"/>
          </p:cNvSpPr>
          <p:nvPr/>
        </p:nvSpPr>
        <p:spPr bwMode="auto">
          <a:xfrm>
            <a:off x="395536" y="2205038"/>
            <a:ext cx="19446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Have you thought about investing in automated landfill resource extraction  &amp; recovery ?</a:t>
            </a:r>
          </a:p>
        </p:txBody>
      </p:sp>
      <p:sp>
        <p:nvSpPr>
          <p:cNvPr id="117765" name="TextBox 4"/>
          <p:cNvSpPr txBox="1">
            <a:spLocks noChangeArrowheads="1"/>
          </p:cNvSpPr>
          <p:nvPr/>
        </p:nvSpPr>
        <p:spPr bwMode="auto">
          <a:xfrm>
            <a:off x="6588374" y="2708275"/>
            <a:ext cx="1727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Who needs to invest in automation when you’ve got all these cheap workers??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‘BONUS-WORLD’ – waste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55875" y="3429000"/>
            <a:ext cx="93662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‘BONUS-WORLD’ – energy systems</a:t>
            </a:r>
            <a:endParaRPr lang="en-GB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2" name="Picture 12" descr="img0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16113"/>
            <a:ext cx="5467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443663" y="1700213"/>
            <a:ext cx="1873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Cheap &amp; dirty fossil fuel energy</a:t>
            </a:r>
            <a:endParaRPr lang="en-GB" sz="200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9750" y="1700213"/>
            <a:ext cx="2160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Low cost fossil fuel extraction </a:t>
            </a:r>
            <a:endParaRPr lang="en-GB" sz="2000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900113" y="5157788"/>
            <a:ext cx="2519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Large energy intensive  housing &amp; transport 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7" descr="img0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989138"/>
            <a:ext cx="417512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2" name="Rectangle 5"/>
          <p:cNvSpPr>
            <a:spLocks noChangeArrowheads="1"/>
          </p:cNvSpPr>
          <p:nvPr/>
        </p:nvSpPr>
        <p:spPr bwMode="auto">
          <a:xfrm>
            <a:off x="395288" y="1052513"/>
            <a:ext cx="4105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… thieves will do anything to get a bit of copper and zinc out of the vehicle charging point  </a:t>
            </a:r>
            <a:endParaRPr lang="en-GB" sz="2000"/>
          </a:p>
        </p:txBody>
      </p:sp>
      <p:sp>
        <p:nvSpPr>
          <p:cNvPr id="119813" name="Rectangle 6"/>
          <p:cNvSpPr>
            <a:spLocks noChangeArrowheads="1"/>
          </p:cNvSpPr>
          <p:nvPr/>
        </p:nvSpPr>
        <p:spPr bwMode="auto">
          <a:xfrm>
            <a:off x="6659563" y="3429000"/>
            <a:ext cx="19446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Problem for us  is you don’t know which are the live wires..</a:t>
            </a:r>
            <a:endParaRPr lang="en-GB" sz="20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‘BONUS-WORLD’ – resource limits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8" descr="img0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6452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Box 7"/>
          <p:cNvSpPr txBox="1">
            <a:spLocks noChangeArrowheads="1"/>
          </p:cNvSpPr>
          <p:nvPr/>
        </p:nvSpPr>
        <p:spPr bwMode="auto">
          <a:xfrm rot="-330747">
            <a:off x="1363663" y="3587750"/>
            <a:ext cx="1849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7030A0"/>
                </a:solidFill>
                <a:latin typeface="Comic Sans MS" pitchFamily="66" charset="0"/>
              </a:rPr>
              <a:t>Ex-E.L.V. BATTERIES </a:t>
            </a:r>
          </a:p>
          <a:p>
            <a:pPr algn="ctr"/>
            <a:r>
              <a:rPr lang="en-GB" sz="1200" b="1">
                <a:solidFill>
                  <a:srgbClr val="FF0000"/>
                </a:solidFill>
                <a:latin typeface="Comic Sans MS" pitchFamily="66" charset="0"/>
              </a:rPr>
              <a:t>Buy 2 get 1 free!!!</a:t>
            </a:r>
            <a:endParaRPr lang="en-GB" sz="1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0837" name="TextBox 3"/>
          <p:cNvSpPr txBox="1">
            <a:spLocks noChangeArrowheads="1"/>
          </p:cNvSpPr>
          <p:nvPr/>
        </p:nvSpPr>
        <p:spPr bwMode="auto">
          <a:xfrm>
            <a:off x="323851" y="1196752"/>
            <a:ext cx="27359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Yes these ex-car batteries should be fine, no service record but never had any problem... </a:t>
            </a:r>
          </a:p>
        </p:txBody>
      </p:sp>
      <p:sp>
        <p:nvSpPr>
          <p:cNvPr id="120838" name="TextBox 4"/>
          <p:cNvSpPr txBox="1">
            <a:spLocks noChangeArrowheads="1"/>
          </p:cNvSpPr>
          <p:nvPr/>
        </p:nvSpPr>
        <p:spPr bwMode="auto">
          <a:xfrm>
            <a:off x="5651500" y="5013176"/>
            <a:ext cx="27369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No need for guarantees... I just need 20 units for the home system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‘BONUS-WORLD’ – transport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‘DEEP GREEN’ scenario</a:t>
            </a:r>
            <a:endParaRPr lang="en-GB" dirty="0"/>
          </a:p>
        </p:txBody>
      </p:sp>
      <p:pic>
        <p:nvPicPr>
          <p:cNvPr id="7" name="Picture 6" descr="Copyrighted_Image_Reuse_Prohibited_1282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692" y="1628800"/>
            <a:ext cx="9144000" cy="199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‘DEEP GREEN’ - context</a:t>
            </a:r>
            <a:endParaRPr lang="en-GB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 rot="21146800">
            <a:off x="7892904" y="250293"/>
            <a:ext cx="984406" cy="3648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5" name="Picture 17" descr="img0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341438"/>
            <a:ext cx="316865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2051050" y="1557338"/>
            <a:ext cx="1657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Economic growth 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619250" y="2936875"/>
            <a:ext cx="1657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Green</a:t>
            </a:r>
          </a:p>
          <a:p>
            <a:pPr algn="ctr"/>
            <a:r>
              <a:rPr lang="en-GB" sz="2000">
                <a:latin typeface="Comic Sans MS" pitchFamily="66" charset="0"/>
              </a:rPr>
              <a:t>values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5795963" y="3284538"/>
            <a:ext cx="174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Abundance &amp; diversity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163638" y="4076700"/>
            <a:ext cx="1944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Green innovation </a:t>
            </a:r>
          </a:p>
          <a:p>
            <a:pPr algn="ctr"/>
            <a:endParaRPr lang="en-GB" sz="2000">
              <a:latin typeface="Comic Sans MS" pitchFamily="66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971550" y="5168900"/>
            <a:ext cx="177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Other innovation</a:t>
            </a:r>
            <a:endParaRPr lang="en-GB" sz="2000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5076825" y="4592638"/>
            <a:ext cx="2111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For a green future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716463" y="5673725"/>
            <a:ext cx="1847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Not a priority in itself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795963" y="1857375"/>
            <a:ext cx="1954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Money is not top 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3" descr="img0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042988"/>
            <a:ext cx="500062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TextBox 6"/>
          <p:cNvSpPr txBox="1">
            <a:spLocks noChangeArrowheads="1"/>
          </p:cNvSpPr>
          <p:nvPr/>
        </p:nvSpPr>
        <p:spPr bwMode="auto">
          <a:xfrm>
            <a:off x="4427984" y="3873242"/>
            <a:ext cx="2376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Ecology &amp; ethics high priorities</a:t>
            </a:r>
          </a:p>
        </p:txBody>
      </p:sp>
      <p:sp>
        <p:nvSpPr>
          <p:cNvPr id="126981" name="TextBox 7"/>
          <p:cNvSpPr txBox="1">
            <a:spLocks noChangeArrowheads="1"/>
          </p:cNvSpPr>
          <p:nvPr/>
        </p:nvSpPr>
        <p:spPr bwMode="auto">
          <a:xfrm>
            <a:off x="5219700" y="1064791"/>
            <a:ext cx="2443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Self-regulation  by consensus</a:t>
            </a:r>
          </a:p>
        </p:txBody>
      </p:sp>
      <p:sp>
        <p:nvSpPr>
          <p:cNvPr id="126982" name="TextBox 8"/>
          <p:cNvSpPr txBox="1">
            <a:spLocks noChangeArrowheads="1"/>
          </p:cNvSpPr>
          <p:nvPr/>
        </p:nvSpPr>
        <p:spPr bwMode="auto">
          <a:xfrm>
            <a:off x="6443663" y="2852738"/>
            <a:ext cx="2443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Markets based on local demand</a:t>
            </a:r>
          </a:p>
          <a:p>
            <a:pPr algn="ctr"/>
            <a:r>
              <a:rPr lang="en-GB" sz="2000">
                <a:latin typeface="Comic Sans MS" pitchFamily="66" charset="0"/>
              </a:rPr>
              <a:t>side pull</a:t>
            </a:r>
          </a:p>
        </p:txBody>
      </p:sp>
      <p:sp>
        <p:nvSpPr>
          <p:cNvPr id="126983" name="TextBox 11"/>
          <p:cNvSpPr txBox="1">
            <a:spLocks noChangeArrowheads="1"/>
          </p:cNvSpPr>
          <p:nvPr/>
        </p:nvSpPr>
        <p:spPr bwMode="auto">
          <a:xfrm>
            <a:off x="468313" y="2205038"/>
            <a:ext cx="2087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Regulation by consensus</a:t>
            </a:r>
          </a:p>
        </p:txBody>
      </p:sp>
      <p:sp>
        <p:nvSpPr>
          <p:cNvPr id="126984" name="TextBox 12"/>
          <p:cNvSpPr txBox="1">
            <a:spLocks noChangeArrowheads="1"/>
          </p:cNvSpPr>
          <p:nvPr/>
        </p:nvSpPr>
        <p:spPr bwMode="auto">
          <a:xfrm>
            <a:off x="6444208" y="1928887"/>
            <a:ext cx="2441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Finance from co-ownership</a:t>
            </a:r>
          </a:p>
        </p:txBody>
      </p:sp>
      <p:sp>
        <p:nvSpPr>
          <p:cNvPr id="126985" name="TextBox 14"/>
          <p:cNvSpPr txBox="1">
            <a:spLocks noChangeArrowheads="1"/>
          </p:cNvSpPr>
          <p:nvPr/>
        </p:nvSpPr>
        <p:spPr bwMode="auto">
          <a:xfrm>
            <a:off x="1475656" y="3356992"/>
            <a:ext cx="25770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Training via intermediate labour</a:t>
            </a:r>
          </a:p>
        </p:txBody>
      </p:sp>
      <p:sp>
        <p:nvSpPr>
          <p:cNvPr id="126986" name="TextBox 15"/>
          <p:cNvSpPr txBox="1">
            <a:spLocks noChangeArrowheads="1"/>
          </p:cNvSpPr>
          <p:nvPr/>
        </p:nvSpPr>
        <p:spPr bwMode="auto">
          <a:xfrm>
            <a:off x="468313" y="4653136"/>
            <a:ext cx="29876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i="1" dirty="0" smtClean="0">
                <a:latin typeface="Comic Sans MS" pitchFamily="66" charset="0"/>
              </a:rPr>
              <a:t>”The </a:t>
            </a:r>
            <a:r>
              <a:rPr lang="en-GB" sz="2000" i="1" dirty="0">
                <a:latin typeface="Comic Sans MS" pitchFamily="66" charset="0"/>
              </a:rPr>
              <a:t>committee would like to announce that our zero-zero waste-energy targets are now achieved”</a:t>
            </a:r>
          </a:p>
        </p:txBody>
      </p:sp>
      <p:sp>
        <p:nvSpPr>
          <p:cNvPr id="126987" name="TextBox 17"/>
          <p:cNvSpPr txBox="1">
            <a:spLocks noChangeArrowheads="1"/>
          </p:cNvSpPr>
          <p:nvPr/>
        </p:nvSpPr>
        <p:spPr bwMode="auto">
          <a:xfrm>
            <a:off x="1475656" y="1064791"/>
            <a:ext cx="183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‘Green’ micro-</a:t>
            </a:r>
          </a:p>
          <a:p>
            <a:r>
              <a:rPr lang="en-GB" sz="2000" dirty="0">
                <a:latin typeface="Comic Sans MS" pitchFamily="66" charset="0"/>
              </a:rPr>
              <a:t>companies</a:t>
            </a:r>
          </a:p>
        </p:txBody>
      </p:sp>
      <p:pic>
        <p:nvPicPr>
          <p:cNvPr id="126988" name="Picture 16" descr="img0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408" y="4653136"/>
            <a:ext cx="3671888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‘DEEP GREEN’ – enterprise systems</a:t>
            </a:r>
            <a:endParaRPr lang="en-GB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 rot="21146800">
            <a:off x="7892904" y="250293"/>
            <a:ext cx="984406" cy="3648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9" descr="img0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772221"/>
            <a:ext cx="2616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6732588" y="3500438"/>
            <a:ext cx="20875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“We can power the firm on these out-of-date ELV batteries... Remind me - is it the yellow or blue wire to white??”</a:t>
            </a:r>
            <a:endParaRPr lang="en-GB" sz="2000" dirty="0"/>
          </a:p>
        </p:txBody>
      </p:sp>
      <p:sp>
        <p:nvSpPr>
          <p:cNvPr id="128005" name="Rectangle 6"/>
          <p:cNvSpPr>
            <a:spLocks noChangeArrowheads="1"/>
          </p:cNvSpPr>
          <p:nvPr/>
        </p:nvSpPr>
        <p:spPr bwMode="auto">
          <a:xfrm>
            <a:off x="468313" y="981075"/>
            <a:ext cx="23034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“Solar panels are great because they are ‘green’... You don’t need skills or qualifications, just get up there and do it”</a:t>
            </a:r>
            <a:endParaRPr lang="en-GB" sz="2000"/>
          </a:p>
        </p:txBody>
      </p:sp>
      <p:sp>
        <p:nvSpPr>
          <p:cNvPr id="128007" name="Rectangle 11"/>
          <p:cNvSpPr>
            <a:spLocks noChangeArrowheads="1"/>
          </p:cNvSpPr>
          <p:nvPr/>
        </p:nvSpPr>
        <p:spPr bwMode="auto">
          <a:xfrm>
            <a:off x="468313" y="3933825"/>
            <a:ext cx="20875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“Everybody </a:t>
            </a:r>
            <a:r>
              <a:rPr lang="en-GB" sz="2000" dirty="0">
                <a:latin typeface="Comic Sans MS" pitchFamily="66" charset="0"/>
              </a:rPr>
              <a:t>loves this green bicycle delivery  service ... but the trailer gets heavier and heavier”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4427538" y="946150"/>
            <a:ext cx="576262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8009" name="Rectangle 14"/>
          <p:cNvSpPr>
            <a:spLocks noChangeArrowheads="1"/>
          </p:cNvSpPr>
          <p:nvPr/>
        </p:nvSpPr>
        <p:spPr bwMode="auto">
          <a:xfrm>
            <a:off x="5435600" y="765175"/>
            <a:ext cx="29527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“Welcome </a:t>
            </a:r>
            <a:r>
              <a:rPr lang="en-GB" sz="2000" dirty="0">
                <a:latin typeface="Comic Sans MS" pitchFamily="66" charset="0"/>
              </a:rPr>
              <a:t>to the community wind energy cooperative …”</a:t>
            </a:r>
            <a:endParaRPr lang="en-GB" sz="2000" dirty="0"/>
          </a:p>
        </p:txBody>
      </p:sp>
      <p:pic>
        <p:nvPicPr>
          <p:cNvPr id="128010" name="Picture 16" descr="img04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125538"/>
            <a:ext cx="21066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1" name="Picture 17" descr="img0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860800"/>
            <a:ext cx="1889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2" name="Picture 18" descr="img04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005263"/>
            <a:ext cx="22320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‘DEEP GREEN’ – human systems</a:t>
            </a:r>
            <a:endParaRPr lang="en-GB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 rot="21146800">
            <a:off x="7892904" y="250293"/>
            <a:ext cx="984406" cy="3648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pyrighted_Image_Reuse_Prohibited_1282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692" y="1628800"/>
            <a:ext cx="9144000" cy="199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‘WIN-WIN’ scenario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6" descr="img0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80728"/>
            <a:ext cx="61198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572000" y="1412776"/>
            <a:ext cx="3430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Look at that turbine – way beyond its design life !! </a:t>
            </a:r>
          </a:p>
          <a:p>
            <a:pPr algn="ctr"/>
            <a:r>
              <a:rPr lang="en-GB" dirty="0">
                <a:latin typeface="Comic Sans MS" pitchFamily="66" charset="0"/>
              </a:rPr>
              <a:t>We can only get refurbished spare parts these days... </a:t>
            </a:r>
            <a:endParaRPr lang="en-GB" dirty="0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419872" y="5106641"/>
            <a:ext cx="396019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It is exhausting to spend all day climbing up these old turbines without lifts… 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I </a:t>
            </a:r>
            <a:r>
              <a:rPr lang="en-GB" dirty="0">
                <a:latin typeface="Comic Sans MS" pitchFamily="66" charset="0"/>
              </a:rPr>
              <a:t>wish we had new ones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‘DEEP GREEN’ – wind energy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 rot="21146800">
            <a:off x="7892904" y="250293"/>
            <a:ext cx="984406" cy="3648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6" descr="img0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47228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2" name="Rectangle 3"/>
          <p:cNvSpPr>
            <a:spLocks noChangeArrowheads="1"/>
          </p:cNvSpPr>
          <p:nvPr/>
        </p:nvSpPr>
        <p:spPr bwMode="auto">
          <a:xfrm>
            <a:off x="5580063" y="1196975"/>
            <a:ext cx="2160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This “retro-fit photo-voltaic” programme is a job for life !!</a:t>
            </a:r>
            <a:endParaRPr lang="en-GB"/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5651500" y="3486150"/>
            <a:ext cx="27114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Just mind out for the unknown substances and fibres in your lungs... Or else you could just slip in the rain &amp; fall off the ladder first.</a:t>
            </a:r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‘DEEP GREEN’ – construction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 rot="21146800">
            <a:off x="7892904" y="250293"/>
            <a:ext cx="984406" cy="3648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5" descr="img0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252663"/>
            <a:ext cx="61198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6" name="Rectangle 3"/>
          <p:cNvSpPr>
            <a:spLocks noChangeArrowheads="1"/>
          </p:cNvSpPr>
          <p:nvPr/>
        </p:nvSpPr>
        <p:spPr bwMode="auto">
          <a:xfrm>
            <a:off x="683568" y="1700213"/>
            <a:ext cx="22336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“Your waste is my resource” ...  </a:t>
            </a:r>
          </a:p>
          <a:p>
            <a:pPr algn="ctr"/>
            <a:r>
              <a:rPr lang="en-GB" dirty="0">
                <a:latin typeface="Comic Sans MS" pitchFamily="66" charset="0"/>
              </a:rPr>
              <a:t>(but these wheelbarrows get heavier and heavier</a:t>
            </a:r>
            <a:r>
              <a:rPr lang="en-GB" dirty="0" smtClean="0">
                <a:latin typeface="Comic Sans MS" pitchFamily="66" charset="0"/>
              </a:rPr>
              <a:t>...)”</a:t>
            </a:r>
            <a:endParaRPr lang="en-GB" dirty="0"/>
          </a:p>
        </p:txBody>
      </p:sp>
      <p:sp>
        <p:nvSpPr>
          <p:cNvPr id="131077" name="Rectangle 4"/>
          <p:cNvSpPr>
            <a:spLocks noChangeArrowheads="1"/>
          </p:cNvSpPr>
          <p:nvPr/>
        </p:nvSpPr>
        <p:spPr bwMode="auto">
          <a:xfrm>
            <a:off x="6011863" y="4882926"/>
            <a:ext cx="21605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HEY –wish we knew what is being put in here!!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‘DEEP GREEN’ – bio-energy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 rot="21146800">
            <a:off x="7892904" y="250293"/>
            <a:ext cx="984406" cy="3648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6" descr="img0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808" y="1484784"/>
            <a:ext cx="40894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251520" y="2205038"/>
            <a:ext cx="2041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Today it’s plasma TVs – very hi-tech.... Tomorrow, washing machines and hoovers. Day after... Radios and alarm clocks.</a:t>
            </a:r>
            <a:endParaRPr lang="en-GB" dirty="0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6562923" y="3356992"/>
            <a:ext cx="20415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Yeah right – who needs the latest model when you can fix anything you want ?? 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‘DEEP GREEN’ – manufacturing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 rot="21146800">
            <a:off x="7892904" y="250293"/>
            <a:ext cx="984406" cy="3648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‘DEEP GREEN’ – energy systems</a:t>
            </a:r>
            <a:endParaRPr lang="en-GB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 rot="21146800">
            <a:off x="7892904" y="250293"/>
            <a:ext cx="984406" cy="3648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1" name="Picture 7" descr="img0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420938"/>
            <a:ext cx="72834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9750" y="1412875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Local bio-gas with livestock management</a:t>
            </a:r>
            <a:endParaRPr lang="en-GB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27088" y="5313363"/>
            <a:ext cx="24495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Autonomous housing with micro-generation</a:t>
            </a:r>
            <a:endParaRPr lang="en-GB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516688" y="1425575"/>
            <a:ext cx="25923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Bio-mass </a:t>
            </a:r>
            <a:r>
              <a:rPr lang="en-GB" dirty="0">
                <a:latin typeface="Comic Sans MS" pitchFamily="66" charset="0"/>
              </a:rPr>
              <a:t>landscapes with community power generation</a:t>
            </a:r>
            <a:endParaRPr lang="en-GB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804025" y="5386388"/>
            <a:ext cx="21605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Integrated industrial ecology systems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7" descr="img0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3014"/>
            <a:ext cx="50403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79512" y="1772816"/>
            <a:ext cx="20415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“There’s no vehicle that can’t be repaired”...  That is, if you give it enough love... </a:t>
            </a:r>
            <a:endParaRPr lang="en-GB" dirty="0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6156176" y="1484784"/>
            <a:ext cx="20415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If you can’t get the spare parts, you can always bend some metal into shape...</a:t>
            </a:r>
            <a:endParaRPr lang="en-GB" dirty="0"/>
          </a:p>
        </p:txBody>
      </p:sp>
      <p:sp>
        <p:nvSpPr>
          <p:cNvPr id="134150" name="TextBox 6"/>
          <p:cNvSpPr txBox="1">
            <a:spLocks noChangeArrowheads="1"/>
          </p:cNvSpPr>
          <p:nvPr/>
        </p:nvSpPr>
        <p:spPr bwMode="auto">
          <a:xfrm>
            <a:off x="0" y="0"/>
            <a:ext cx="1835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 b="1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‘DEEP GREEN’ – transport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 rot="21146800">
            <a:off x="7892904" y="250293"/>
            <a:ext cx="984406" cy="36481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‘WIN-WIN’ - context</a:t>
            </a:r>
            <a:endParaRPr lang="en-GB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9" name="Picture 22" descr="img0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125538"/>
            <a:ext cx="3024188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1121569" y="1570038"/>
            <a:ext cx="6697662" cy="4883150"/>
            <a:chOff x="1121569" y="1570038"/>
            <a:chExt cx="6697662" cy="4883150"/>
          </a:xfrm>
        </p:grpSpPr>
        <p:sp>
          <p:nvSpPr>
            <p:cNvPr id="31" name="TextBox 30"/>
            <p:cNvSpPr txBox="1"/>
            <p:nvPr/>
          </p:nvSpPr>
          <p:spPr>
            <a:xfrm>
              <a:off x="1986756" y="1570038"/>
              <a:ext cx="2087563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Economic growth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1931" y="2867025"/>
              <a:ext cx="2089150" cy="706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Green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values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30081" y="1784350"/>
              <a:ext cx="2089150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Holistic human development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42744" y="3133725"/>
              <a:ext cx="2087562" cy="1016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Strategic investment &amp; rebuilding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2219" y="4076700"/>
              <a:ext cx="1944687" cy="1016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Green innovation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21569" y="5168900"/>
              <a:ext cx="1776412" cy="7080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Other innovation</a:t>
              </a:r>
              <a:endParaRPr lang="en-GB" sz="20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9763" y="4581525"/>
              <a:ext cx="2111375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Green = growth = prosperity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59338" y="5745163"/>
              <a:ext cx="2112962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prstClr val="black"/>
                  </a:solidFill>
                  <a:latin typeface="Comic Sans MS" pitchFamily="66" charset="0"/>
                  <a:cs typeface="+mn-cs"/>
                </a:rPr>
                <a:t>New frontiers &amp; new applications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‘WIN-WIN’ - enterprise systems</a:t>
            </a:r>
            <a:endParaRPr lang="en-GB" dirty="0"/>
          </a:p>
        </p:txBody>
      </p:sp>
      <p:pic>
        <p:nvPicPr>
          <p:cNvPr id="17" name="Picture 19" descr="img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4818063"/>
            <a:ext cx="36734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img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484313"/>
            <a:ext cx="410686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461125" y="4818063"/>
            <a:ext cx="24844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“ Great </a:t>
            </a:r>
            <a:r>
              <a:rPr lang="en-GB" i="1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– we could 3D-skype with our coordinators in Mumbai &amp; </a:t>
            </a:r>
            <a:r>
              <a:rPr lang="en-GB" i="1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Beijing”</a:t>
            </a:r>
            <a:endParaRPr lang="en-GB" i="1" dirty="0">
              <a:solidFill>
                <a:prstClr val="black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850" y="4818063"/>
            <a:ext cx="273526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“</a:t>
            </a:r>
            <a:r>
              <a:rPr lang="en-GB" i="1" dirty="0">
                <a:solidFill>
                  <a:prstClr val="black"/>
                </a:solidFill>
                <a:latin typeface="Comic Sans MS" pitchFamily="66" charset="0"/>
              </a:rPr>
              <a:t>I</a:t>
            </a:r>
            <a:r>
              <a:rPr lang="en-GB" i="1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 </a:t>
            </a:r>
            <a:r>
              <a:rPr lang="en-GB" i="1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remember when we had “jobs” .... Now we’re self employed knowledge network entrepreneurs”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7538" y="4006850"/>
            <a:ext cx="20335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Ecology &amp; ethics high priorities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16238" y="908050"/>
            <a:ext cx="32400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Self-regulation  by creative collaboration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8125" y="2349500"/>
            <a:ext cx="22685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Markets based on innovation frontier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2425" y="3071813"/>
            <a:ext cx="2190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Business structures – collaborative &amp; knowledge based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1188" y="1341438"/>
            <a:ext cx="22447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Regulation by collective strategic thinking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1863" y="1412875"/>
            <a:ext cx="20335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Finance by active co-investment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5288" y="2636838"/>
            <a:ext cx="21605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‘Work’ is integral to social enterprise, culture &amp; leisure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39975" y="3894138"/>
            <a:ext cx="18716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Continuous skill development &amp; innovation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1" descr="img0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313"/>
            <a:ext cx="25923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19" descr="img0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25193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18" descr="img0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8435" y="1196975"/>
            <a:ext cx="15335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019925" y="3933056"/>
            <a:ext cx="1900238" cy="2232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 “I guess every smart grid needs a call centre but it’s still pretty stressful” </a:t>
            </a: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9925" y="1182231"/>
            <a:ext cx="18732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“We scored 8 out of 10 in the last green audit… how can we do even better next time?”</a:t>
            </a: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825" y="1179513"/>
            <a:ext cx="2305050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“Every 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day we continue to 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      re-design 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the human-machine interface...”</a:t>
            </a: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825" y="3486487"/>
            <a:ext cx="22336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  <a:cs typeface="+mn-cs"/>
              </a:rPr>
              <a:t>“Welcome 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  <a:cs typeface="+mn-cs"/>
              </a:rPr>
              <a:t>to the L.Z.C.  Safety &amp; Health @ Work training module.  Today we look at everyday hazards...”</a:t>
            </a: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99338" name="Picture 20" descr="img04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3500438"/>
            <a:ext cx="1803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‘WIN-WIN’ - human systems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8" descr="img0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229" y="1124408"/>
            <a:ext cx="3464931" cy="547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251520" y="1700808"/>
            <a:ext cx="22320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i="1" dirty="0" smtClean="0">
                <a:latin typeface="Comic Sans MS" pitchFamily="66" charset="0"/>
              </a:rPr>
              <a:t>“Delta </a:t>
            </a:r>
            <a:r>
              <a:rPr lang="en-GB" i="1" dirty="0">
                <a:latin typeface="Comic Sans MS" pitchFamily="66" charset="0"/>
              </a:rPr>
              <a:t>Charlie to Base... I repeat... Storm force winds  are forecast... Returning to the accommodation platform</a:t>
            </a:r>
            <a:r>
              <a:rPr lang="en-GB" i="1" dirty="0" smtClean="0">
                <a:latin typeface="Comic Sans MS" pitchFamily="66" charset="0"/>
              </a:rPr>
              <a:t>...”</a:t>
            </a:r>
            <a:endParaRPr lang="en-GB" i="1" dirty="0"/>
          </a:p>
        </p:txBody>
      </p:sp>
      <p:sp>
        <p:nvSpPr>
          <p:cNvPr id="100357" name="Rectangle 4"/>
          <p:cNvSpPr>
            <a:spLocks noChangeArrowheads="1"/>
          </p:cNvSpPr>
          <p:nvPr/>
        </p:nvSpPr>
        <p:spPr bwMode="auto">
          <a:xfrm>
            <a:off x="6156176" y="2643877"/>
            <a:ext cx="22574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“I wish the Green Job Policy Team was here.  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They </a:t>
            </a:r>
            <a:r>
              <a:rPr lang="en-GB" dirty="0">
                <a:latin typeface="Comic Sans MS" pitchFamily="66" charset="0"/>
              </a:rPr>
              <a:t>would then appreciate the challenges of working on these large turbines in this </a:t>
            </a:r>
            <a:r>
              <a:rPr lang="en-GB" dirty="0" smtClean="0">
                <a:latin typeface="Comic Sans MS" pitchFamily="66" charset="0"/>
              </a:rPr>
              <a:t>environment.”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‘WIN-WIN’ – wind energy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7" descr="img0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30213"/>
            <a:ext cx="3384277" cy="559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539750" y="1989138"/>
            <a:ext cx="18716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“Construction </a:t>
            </a:r>
            <a:r>
              <a:rPr lang="en-GB" dirty="0">
                <a:latin typeface="Comic Sans MS" pitchFamily="66" charset="0"/>
              </a:rPr>
              <a:t>?? – it’s all ‘prefabrication’ these days. Much less manual work</a:t>
            </a:r>
            <a:r>
              <a:rPr lang="en-GB" dirty="0" smtClean="0">
                <a:latin typeface="Comic Sans MS" pitchFamily="66" charset="0"/>
              </a:rPr>
              <a:t>.”</a:t>
            </a:r>
            <a:endParaRPr lang="en-GB" dirty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6300192" y="2420888"/>
            <a:ext cx="21605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“Yeah </a:t>
            </a:r>
            <a:r>
              <a:rPr lang="en-GB" dirty="0">
                <a:latin typeface="Comic Sans MS" pitchFamily="66" charset="0"/>
              </a:rPr>
              <a:t>– look at this one - </a:t>
            </a:r>
            <a:r>
              <a:rPr lang="en-GB" dirty="0" smtClean="0">
                <a:latin typeface="Comic Sans MS" pitchFamily="66" charset="0"/>
              </a:rPr>
              <a:t>carbon </a:t>
            </a:r>
            <a:r>
              <a:rPr lang="en-GB" dirty="0">
                <a:latin typeface="Comic Sans MS" pitchFamily="66" charset="0"/>
              </a:rPr>
              <a:t>epoxy fibre laminated cement extrusion, with all services installed.  </a:t>
            </a:r>
            <a:r>
              <a:rPr lang="en-GB" dirty="0" smtClean="0">
                <a:latin typeface="Comic Sans MS" pitchFamily="66" charset="0"/>
              </a:rPr>
              <a:t>Just </a:t>
            </a:r>
            <a:r>
              <a:rPr lang="en-GB" dirty="0">
                <a:latin typeface="Comic Sans MS" pitchFamily="66" charset="0"/>
              </a:rPr>
              <a:t>hope the ‘plug and play’ water and electricity connections are clearly labelled. </a:t>
            </a:r>
            <a:r>
              <a:rPr lang="en-GB" dirty="0" smtClean="0">
                <a:latin typeface="Comic Sans MS" pitchFamily="66" charset="0"/>
              </a:rPr>
              <a:t>“ 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‘WIN-WIN’ – construction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2" descr="img0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875"/>
            <a:ext cx="3960713" cy="46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577081" y="1628800"/>
            <a:ext cx="20510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“Now </a:t>
            </a:r>
            <a:r>
              <a:rPr lang="en-GB" dirty="0">
                <a:latin typeface="Comic Sans MS" pitchFamily="66" charset="0"/>
              </a:rPr>
              <a:t>that robots or “co-bots” do most of the work.... What’s there to worry about </a:t>
            </a:r>
            <a:r>
              <a:rPr lang="en-GB" dirty="0" smtClean="0">
                <a:latin typeface="Comic Sans MS" pitchFamily="66" charset="0"/>
              </a:rPr>
              <a:t>???”</a:t>
            </a:r>
            <a:endParaRPr lang="en-GB" dirty="0"/>
          </a:p>
        </p:txBody>
      </p:sp>
      <p:sp>
        <p:nvSpPr>
          <p:cNvPr id="102405" name="Rectangle 10"/>
          <p:cNvSpPr>
            <a:spLocks noChangeArrowheads="1"/>
          </p:cNvSpPr>
          <p:nvPr/>
        </p:nvSpPr>
        <p:spPr bwMode="auto">
          <a:xfrm>
            <a:off x="467544" y="4259287"/>
            <a:ext cx="25923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Boredom ...  insecurity ... Keeping up with innovation ... And, what if they do not keep out of our way... </a:t>
            </a:r>
            <a:endParaRPr lang="en-GB"/>
          </a:p>
        </p:txBody>
      </p:sp>
      <p:sp>
        <p:nvSpPr>
          <p:cNvPr id="102406" name="Rectangle 11"/>
          <p:cNvSpPr>
            <a:spLocks noChangeArrowheads="1"/>
          </p:cNvSpPr>
          <p:nvPr/>
        </p:nvSpPr>
        <p:spPr bwMode="auto">
          <a:xfrm>
            <a:off x="7091560" y="2705100"/>
            <a:ext cx="1512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itchFamily="34" charset="0"/>
              </a:rPr>
              <a:t>+++ THIS HUMAN HAS A POOR TRAINING RECORD+++ KEEP HER UNDER ACTIVE SURVEILLANCE +++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 rot="21146800">
            <a:off x="7832067" y="343418"/>
            <a:ext cx="984406" cy="3648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‘WIN-WIN’ – manufacturing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OSHA Research">
  <a:themeElements>
    <a:clrScheme name="EU-OSHA Research materials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F6A400"/>
      </a:accent2>
      <a:accent3>
        <a:srgbClr val="B1B3B4"/>
      </a:accent3>
      <a:accent4>
        <a:srgbClr val="449FA2"/>
      </a:accent4>
      <a:accent5>
        <a:srgbClr val="58585A"/>
      </a:accent5>
      <a:accent6>
        <a:srgbClr val="FBDB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Research materials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F6A400"/>
        </a:accent2>
        <a:accent3>
          <a:srgbClr val="B1B3B4"/>
        </a:accent3>
        <a:accent4>
          <a:srgbClr val="449FA2"/>
        </a:accent4>
        <a:accent5>
          <a:srgbClr val="58585A"/>
        </a:accent5>
        <a:accent6>
          <a:srgbClr val="FBDB99"/>
        </a:accent6>
        <a:hlink>
          <a:srgbClr val="003399"/>
        </a:hlink>
        <a:folHlink>
          <a:srgbClr val="B1B3B4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Research</Template>
  <TotalTime>4297</TotalTime>
  <Words>1524</Words>
  <Application>Microsoft Office PowerPoint</Application>
  <PresentationFormat>On-screen Show (4:3)</PresentationFormat>
  <Paragraphs>176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EUOSHA Research</vt:lpstr>
      <vt:lpstr>Scenarios on New and Emerging Risks to Occupational  Safety and Health Associated with New Technologies in Green Jobs by 2020</vt:lpstr>
      <vt:lpstr>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mfhssjr2</dc:creator>
  <cp:lastModifiedBy>Gorka MORAL</cp:lastModifiedBy>
  <cp:revision>306</cp:revision>
  <cp:lastPrinted>2012-07-12T13:55:41Z</cp:lastPrinted>
  <dcterms:created xsi:type="dcterms:W3CDTF">2012-02-13T19:59:32Z</dcterms:created>
  <dcterms:modified xsi:type="dcterms:W3CDTF">2012-11-30T14:24:23Z</dcterms:modified>
</cp:coreProperties>
</file>